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BF9"/>
    <a:srgbClr val="339933"/>
    <a:srgbClr val="89F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73448741-0321-F62D-BA75-0856E7F61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05EEF572-A384-C861-39E9-FE7AD3FC4C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27A1554-DF06-EDE7-9697-20DE643F75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9244F95-0A96-20F6-9136-19ABABB9C7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BFA3C967-C65F-45EB-8EFC-B5AEC79391BB}" type="slidenum">
              <a:rPr lang="ar-SA" altLang="en-US"/>
              <a:pPr/>
              <a:t>‹#›</a:t>
            </a:fld>
            <a:endParaRPr lang="en-GB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E82A56D-2688-13E5-6ECB-097706E5917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AF45176-A75A-A786-8A33-B640C4203C4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DCC9-B483-B98E-1D34-8D1F6294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11B2A-CE55-1121-F43B-23FAAF4D4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9B707-7667-2DD2-FA86-58C4078C0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E1EA8-CFF3-E954-AC6B-AEA07A16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D01C1-D965-02DA-0E6A-F29CFBD4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A1399-5E48-49FF-9CD9-86863A8C0046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6355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C5ACA-E8DB-335D-BA6A-52E9F8368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984A1-D116-C988-3D08-7B8DF0908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E725-F718-2292-D85A-7D589E52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A2D6E-E755-9C3C-E39E-F42C05F5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70E3-16F5-F6B9-1090-A18F4A55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E7629-7385-4F53-B642-BA540982A9BD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579392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A80A-649C-D348-E4A1-229F2DCD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7F7A35FB-5DA9-C22A-CA1E-E3ABD577131B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3DF1F-9734-267D-4462-B984310A5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BC7B8-1682-C77F-647F-39F5DEEA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7F192-290C-7CC3-93AD-BFA2CF1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C5138-0770-97A0-929E-1D5A9894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0E00C6-A8C8-4B89-9CA1-594F58B5E5B4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03072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A6A80-0F86-6717-4226-553C264F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EB450-9E67-6081-C31C-EEC84A7691E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06B208B4-1764-25EE-3556-95310D6EC95C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B3834-CCC2-3C60-D6AE-ADF74057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8CFA6-9208-A41C-B3CE-C4568074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53B11-557D-4084-2526-1546A471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63D8F4-DF57-4336-A074-50609C3C48FE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143110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84BB0-027E-F282-9E78-D9820833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D59C4-23C8-B1DA-990D-2565888BBE6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13C52-9DD8-009D-F949-767D38704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36231-17CE-5EE9-596B-506266F4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9A618-70E2-1236-503D-DBA630FD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86506-FDF7-0599-7148-93867C3E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D84824-E77E-42C7-AFE6-6CE8C20C26D2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74150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15767-EC90-2434-4E19-76BF2D87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77BF4EF-8D67-00C6-2AFA-1F86D667A07D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706E-4450-512E-F8A0-77A815DB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82ED9-4660-59B1-45B5-A138B903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765D4-E7F7-98F3-2C59-CD26BCDC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279D16-15C6-4FB6-9615-CD4D78B5724B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004283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69A5-9CB6-F286-E9C4-BA6C325E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4D661-E0E0-8CFC-86AF-A707F7706E4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DF488-2BD3-A1B1-93E7-854E1AB51A4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AF09F-0FB3-E7FC-81A6-EC288EF6E84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F688D9-C295-0971-FA16-2306B9AD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9ECA770-4B6B-3FD6-E91D-8698BB5F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F0F784-3CC1-A94D-0ACA-ED608294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7D9CC7-20E6-4CE9-BB3C-723602E0C5ED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80992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FD1-815D-5CC9-6C40-60718305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BF053-F50D-DE0A-E34B-EEC0173DFC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E490C-6520-764D-8A38-66380FDF482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D4D7C-78A0-7B7C-27DE-6C6F6505EAA5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60245A-F55F-FE58-1C17-E846D2A6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88D6BCA-EA03-802A-B6CB-CC0CEC8A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3F18C6-9FF7-5F2A-9F2F-B47E5CAD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22A2C2-645C-480C-B7E8-775CC4E1E6F0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20876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0037-91F2-2F5C-B8A7-EA5A553E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95A98CEC-1345-9FA9-89C0-871FE9DC3085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122C1-B6D9-4E18-9084-E83C31BCF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AD776-9834-3E65-92AD-9E2FE8EE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15752-6DC8-5E61-FB6F-D70FB23B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BDC5C4-9303-4564-A239-D232043FB5BC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22464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48D2-51C5-E9FB-9479-081F0DA8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E41D-A43A-B852-55D2-E7A3DA538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FAEFD-E7E6-2DA4-9CAC-8A10861D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37B24-5BD9-6351-FA7E-B69381F2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B5A7B-9D3C-D7AE-2E90-C5536922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77685-0342-4DE5-AF16-640B770B5B48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24279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AC25-577A-1A85-B9F0-A92C420CC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52336-FBA7-021C-8913-A37852E22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FA816-604C-DB6C-BF1C-7EBCA7DA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0F5E-1DE3-6D8B-C4D3-CF9ED0875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01BDC-E0A7-0A3F-15D0-F6A0B583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37AE3-55EB-4114-B39C-3CFCC5B1C329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67098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3F4A-9B0F-7AF5-9F0A-CC45E4CA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4AEB3-A0A2-CF25-7146-CED5050FC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034AA-EEBE-F750-5C43-8A616FD2A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35DE-5901-02C7-2FD9-13955519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E4DF3-C031-78DF-831E-707ED20A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F20CA-7669-0108-0031-EAFB0EA4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D80EC-40BD-4432-A02B-78F4296A0AE1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7348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3709-B5EE-093B-8BC0-25381B8D5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A5D3-7771-594F-7B22-FA03F9DAC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D20F0-9A2F-4527-E183-FCF98F4E6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64D09-DA6F-D36B-BDEC-C328DFB7A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4C91A-BCFC-7658-E4EC-8021FE6A0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59EFA-77C9-5F25-3D80-6270EA5A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5311E-1462-522C-434B-6E097CC5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88932-6484-C271-DDEA-F54F397A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3F41-BD2A-4AD2-9806-045B6A4DFEFD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50178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09AE-DB27-D93A-45B3-55BC9E4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AA9E6-58DC-74FE-5F68-A7A57557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391D7-3626-600B-6EBF-46531C98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1DB75-658D-C186-319E-C9BAC2A1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13897-A6B5-4EBB-9D38-866B0B978544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562453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79C9C-5EBB-2CA0-69F1-2BA8542F3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022B10-02BA-EF5C-11E7-4EF11EB7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C0BC8-3C2D-DCD7-BC57-1F7C1B0B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D4F4-3862-40AB-8BAB-3BBAB36AB2E2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237670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28E0-CA42-FA51-5214-2B7CCCD71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44BFA-3033-7F4A-B060-1BAC5CA3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28C20-FCDC-4F8D-9760-D72AA5263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7451B-B013-8800-5D44-894D45797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BB6FA-3C9B-D5EB-2EFB-8A3B3E58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1E1AB-8BCA-97B1-73E5-BA819DBA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18E18-B890-4468-AFB6-AD9AEF4BB948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274308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1363-E9E3-00C8-D997-F55774B1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B3220-2A06-89DB-2B31-2DFB8FE34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03DAD-F687-0F15-025F-679917846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DC66A-37F5-E60A-A666-789FDC5F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A85DF-7481-47AB-CF40-7D2D9B48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7D18E-93DD-8846-FED4-A187E069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3E811-97C1-4588-87D0-3454C54DA120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814415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0150C222-6695-8BF0-754B-8421CD41EDB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3315" name="Rectangle 3">
              <a:extLst>
                <a:ext uri="{FF2B5EF4-FFF2-40B4-BE49-F238E27FC236}">
                  <a16:creationId xmlns:a16="http://schemas.microsoft.com/office/drawing/2014/main" id="{866AF5F3-7BF9-04D9-4723-964D3D1B37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/>
            </a:p>
          </p:txBody>
        </p:sp>
        <p:pic>
          <p:nvPicPr>
            <p:cNvPr id="13316" name="Picture 4">
              <a:extLst>
                <a:ext uri="{FF2B5EF4-FFF2-40B4-BE49-F238E27FC236}">
                  <a16:creationId xmlns:a16="http://schemas.microsoft.com/office/drawing/2014/main" id="{5AA55F49-E615-C7FD-8764-70013B776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68538C1-8C55-3480-D588-6CC51DBF8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DA91639A-B594-B92E-BC0D-999CB7418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A8EE968-335F-E8B6-477E-7BBB656734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61A714D-C19C-24E2-0ECC-97C5FA6C11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E8504035-A83B-77DF-6368-CFE9796100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D5686030-475F-4776-8942-CC60E4A5B9AA}" type="slidenum">
              <a:rPr lang="ar-SA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transition spd="slow"/>
  <p:txStyles>
    <p:titleStyle>
      <a:lvl1pPr algn="l" rtl="1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B10510-E4EC-438C-3DDD-3EFF51FD23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/>
              <a:t>Bar Graphs and Histograms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9F55EFF-6044-D754-842C-E60ACBE8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860800"/>
            <a:ext cx="42497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PRINCESS C. BARCEGA</a:t>
            </a:r>
          </a:p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APG SCHOOL, MANAMA, BAHRAIN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A6AF3B53-46CC-9212-554A-611FF7A96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3222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200">
                <a:solidFill>
                  <a:schemeClr val="bg1"/>
                </a:solidFill>
                <a:latin typeface="Times New Roman" panose="02020603050405020304" pitchFamily="18" charset="0"/>
              </a:rPr>
              <a:t>Powerpoint hosted on </a:t>
            </a:r>
            <a:r>
              <a:rPr lang="en-US" altLang="en-US" sz="1200">
                <a:solidFill>
                  <a:schemeClr val="bg1"/>
                </a:solidFill>
                <a:latin typeface="Times New Roman" panose="02020603050405020304" pitchFamily="18" charset="0"/>
                <a:hlinkClick r:id="rId2"/>
              </a:rPr>
              <a:t>www.worldofteaching.com</a:t>
            </a:r>
            <a:endParaRPr lang="en-US" altLang="en-US" sz="12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 rtl="0"/>
            <a:r>
              <a:rPr lang="en-US" altLang="en-US" sz="1200">
                <a:solidFill>
                  <a:schemeClr val="bg1"/>
                </a:solidFill>
                <a:latin typeface="Times New Roman" panose="02020603050405020304" pitchFamily="18" charset="0"/>
              </a:rPr>
              <a:t>Please visit for 100’s more free powerpoints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D6616F34-FA55-029A-F3A8-8604966BF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3 and 4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4E784ED0-2D43-C80C-3AD9-CBCF84AA27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133600"/>
            <a:ext cx="3124200" cy="2620963"/>
          </a:xfrm>
          <a:solidFill>
            <a:srgbClr val="339933"/>
          </a:solidFill>
        </p:spPr>
        <p:txBody>
          <a:bodyPr/>
          <a:lstStyle/>
          <a:p>
            <a:pPr algn="l" rtl="0"/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 the axes and give the graph a title.</a:t>
            </a:r>
          </a:p>
          <a:p>
            <a:pPr algn="l" rtl="0"/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a key to show what each bar represents</a:t>
            </a:r>
          </a:p>
          <a:p>
            <a:pPr algn="l" rtl="0"/>
            <a:endParaRPr lang="en-US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0727" name="Object 7">
            <a:extLst>
              <a:ext uri="{FF2B5EF4-FFF2-40B4-BE49-F238E27FC236}">
                <a16:creationId xmlns:a16="http://schemas.microsoft.com/office/drawing/2014/main" id="{B6CC7EBC-4F4D-F547-9501-852F23742418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779838" y="1844675"/>
          <a:ext cx="4706937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105400" imgH="4562551" progId="MSGraph.Chart.8">
                  <p:embed followColorScheme="full"/>
                </p:oleObj>
              </mc:Choice>
              <mc:Fallback>
                <p:oleObj name="Chart" r:id="rId2" imgW="5105400" imgH="4562551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844675"/>
                        <a:ext cx="4706937" cy="420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Text Box 8">
            <a:extLst>
              <a:ext uri="{FF2B5EF4-FFF2-40B4-BE49-F238E27FC236}">
                <a16:creationId xmlns:a16="http://schemas.microsoft.com/office/drawing/2014/main" id="{B71B8C25-CA9A-93B7-7058-5FBD9C45EE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594769" y="3532981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Speed Limit (mi/h)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F0AA009F-171F-048B-C183-EA8A5F59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133600"/>
            <a:ext cx="15128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/>
              <a:t>        Urban</a:t>
            </a:r>
          </a:p>
          <a:p>
            <a:pPr algn="l" rtl="0">
              <a:spcBef>
                <a:spcPct val="50000"/>
              </a:spcBef>
            </a:pPr>
            <a:r>
              <a:rPr lang="en-US" altLang="en-US"/>
              <a:t>        Rural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03CC7CDC-FB9C-ABDD-CFD7-3A5B9B37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2565400"/>
            <a:ext cx="287337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B048F69F-4A1B-7162-BD4A-21D6B9A77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2205038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4" name="Text Box 14">
            <a:extLst>
              <a:ext uri="{FF2B5EF4-FFF2-40B4-BE49-F238E27FC236}">
                <a16:creationId xmlns:a16="http://schemas.microsoft.com/office/drawing/2014/main" id="{2B6E55B4-8A4B-5AD5-CD95-B6DFCE2BC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341438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000"/>
              <a:t>Speed Limit on Interstate Roads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30" grpId="0"/>
      <p:bldP spid="307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94CDD83-8B6E-6CE0-4646-B105C065F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Histogram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B428415-96C8-B5B3-B2C6-0D7ABD62A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/>
              <a:t>Histogram is a bar graph that shows the frequency of data within equal intervals.</a:t>
            </a:r>
          </a:p>
          <a:p>
            <a:pPr algn="l" rtl="0"/>
            <a:r>
              <a:rPr lang="en-US" altLang="en-US"/>
              <a:t>There is no space in between the bars. 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75729A8-FC75-D09D-8D97-8D429426A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2133600"/>
            <a:ext cx="6400800" cy="1219200"/>
          </a:xfrm>
        </p:spPr>
        <p:txBody>
          <a:bodyPr/>
          <a:lstStyle/>
          <a:p>
            <a:r>
              <a:rPr lang="en-US" altLang="en-US"/>
              <a:t>How to make a histogram?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FCC6D10-DDCF-B4F2-16B3-85C77E6FD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931025" cy="1039813"/>
          </a:xfrm>
        </p:spPr>
        <p:txBody>
          <a:bodyPr/>
          <a:lstStyle/>
          <a:p>
            <a:pPr algn="ctr"/>
            <a:r>
              <a:rPr lang="en-US" altLang="en-US" sz="2800"/>
              <a:t>The table below shows the number of hours students watch TV in one week Make a histogram of all the data.</a:t>
            </a:r>
          </a:p>
        </p:txBody>
      </p:sp>
      <p:graphicFrame>
        <p:nvGraphicFramePr>
          <p:cNvPr id="38970" name="Group 58">
            <a:extLst>
              <a:ext uri="{FF2B5EF4-FFF2-40B4-BE49-F238E27FC236}">
                <a16:creationId xmlns:a16="http://schemas.microsoft.com/office/drawing/2014/main" id="{722E9415-786E-3D0E-A884-7EB4F454D78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771775" y="1557338"/>
          <a:ext cx="5805488" cy="5133975"/>
        </p:xfrm>
        <a:graphic>
          <a:graphicData uri="http://schemas.openxmlformats.org/drawingml/2006/table">
            <a:tbl>
              <a:tblPr rtl="1"/>
              <a:tblGrid>
                <a:gridCol w="2106613">
                  <a:extLst>
                    <a:ext uri="{9D8B030D-6E8A-4147-A177-3AD203B41FA5}">
                      <a16:colId xmlns:a16="http://schemas.microsoft.com/office/drawing/2014/main" val="310240529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055241417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494893383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val="3860594729"/>
                    </a:ext>
                  </a:extLst>
                </a:gridCol>
              </a:tblGrid>
              <a:tr h="82073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hours of TV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36681"/>
                  </a:ext>
                </a:extLst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136264"/>
                  </a:ext>
                </a:extLst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 - IIII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616023"/>
                  </a:ext>
                </a:extLst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 - IIII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419145"/>
                  </a:ext>
                </a:extLst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IIII -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927477"/>
                  </a:ext>
                </a:extLst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IIII - 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199511"/>
                  </a:ext>
                </a:extLst>
              </a:tr>
            </a:tbl>
          </a:graphicData>
        </a:graphic>
      </p:graphicFrame>
      <p:sp>
        <p:nvSpPr>
          <p:cNvPr id="38967" name="Line 55">
            <a:extLst>
              <a:ext uri="{FF2B5EF4-FFF2-40B4-BE49-F238E27FC236}">
                <a16:creationId xmlns:a16="http://schemas.microsoft.com/office/drawing/2014/main" id="{C1E0943F-F19A-BE8E-C2E6-E424D1FE8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149725"/>
            <a:ext cx="360362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8" name="Line 56">
            <a:extLst>
              <a:ext uri="{FF2B5EF4-FFF2-40B4-BE49-F238E27FC236}">
                <a16:creationId xmlns:a16="http://schemas.microsoft.com/office/drawing/2014/main" id="{73AFE3AD-3DCA-A4FC-C4FF-0708CC216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013325"/>
            <a:ext cx="3603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9" name="Line 57">
            <a:extLst>
              <a:ext uri="{FF2B5EF4-FFF2-40B4-BE49-F238E27FC236}">
                <a16:creationId xmlns:a16="http://schemas.microsoft.com/office/drawing/2014/main" id="{E0109C20-74F7-0772-2D04-2532F38CB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5805488"/>
            <a:ext cx="3603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1" name="Line 59">
            <a:extLst>
              <a:ext uri="{FF2B5EF4-FFF2-40B4-BE49-F238E27FC236}">
                <a16:creationId xmlns:a16="http://schemas.microsoft.com/office/drawing/2014/main" id="{502BD816-9C37-1CB2-4835-D61E03B21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3357563"/>
            <a:ext cx="3603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2" name="Line 60">
            <a:extLst>
              <a:ext uri="{FF2B5EF4-FFF2-40B4-BE49-F238E27FC236}">
                <a16:creationId xmlns:a16="http://schemas.microsoft.com/office/drawing/2014/main" id="{BBEFD5D0-90EE-18D3-6837-D1952B678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5013325"/>
            <a:ext cx="3603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E7A78114-7B18-507F-3E02-796491C90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Step 1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3182ECE8-223B-CD2E-9941-E6D506ED48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404813"/>
            <a:ext cx="3124200" cy="1828800"/>
          </a:xfrm>
          <a:solidFill>
            <a:srgbClr val="339933"/>
          </a:solidFill>
        </p:spPr>
        <p:txBody>
          <a:bodyPr/>
          <a:lstStyle/>
          <a:p>
            <a:pPr algn="l" rtl="0"/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a frequency table of the data. Be sure to use equal intervals</a:t>
            </a:r>
          </a:p>
        </p:txBody>
      </p:sp>
      <p:graphicFrame>
        <p:nvGraphicFramePr>
          <p:cNvPr id="41042" name="Group 82">
            <a:extLst>
              <a:ext uri="{FF2B5EF4-FFF2-40B4-BE49-F238E27FC236}">
                <a16:creationId xmlns:a16="http://schemas.microsoft.com/office/drawing/2014/main" id="{B95FB66C-C33A-984A-2788-E4C206442AC6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250825" y="2852738"/>
          <a:ext cx="4679950" cy="3105150"/>
        </p:xfrm>
        <a:graphic>
          <a:graphicData uri="http://schemas.openxmlformats.org/drawingml/2006/table">
            <a:tbl>
              <a:tblPr rtl="1"/>
              <a:tblGrid>
                <a:gridCol w="1698625">
                  <a:extLst>
                    <a:ext uri="{9D8B030D-6E8A-4147-A177-3AD203B41FA5}">
                      <a16:colId xmlns:a16="http://schemas.microsoft.com/office/drawing/2014/main" val="2693428723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4107740318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5762015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624771001"/>
                    </a:ext>
                  </a:extLst>
                </a:gridCol>
              </a:tblGrid>
              <a:tr h="3397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hours of TV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363225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34547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 - IIII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591211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 - IIII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175339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IIII -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08826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IIII -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480970"/>
                  </a:ext>
                </a:extLst>
              </a:tr>
            </a:tbl>
          </a:graphicData>
        </a:graphic>
      </p:graphicFrame>
      <p:graphicFrame>
        <p:nvGraphicFramePr>
          <p:cNvPr id="41036" name="Group 76">
            <a:extLst>
              <a:ext uri="{FF2B5EF4-FFF2-40B4-BE49-F238E27FC236}">
                <a16:creationId xmlns:a16="http://schemas.microsoft.com/office/drawing/2014/main" id="{EA640294-C17E-0097-CFCE-9A2E628B0644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5076825" y="1844675"/>
          <a:ext cx="3779838" cy="2811463"/>
        </p:xfrm>
        <a:graphic>
          <a:graphicData uri="http://schemas.openxmlformats.org/drawingml/2006/table">
            <a:tbl>
              <a:tblPr rtl="1"/>
              <a:tblGrid>
                <a:gridCol w="1889125">
                  <a:extLst>
                    <a:ext uri="{9D8B030D-6E8A-4147-A177-3AD203B41FA5}">
                      <a16:colId xmlns:a16="http://schemas.microsoft.com/office/drawing/2014/main" val="1978251321"/>
                    </a:ext>
                  </a:extLst>
                </a:gridCol>
                <a:gridCol w="1890713">
                  <a:extLst>
                    <a:ext uri="{9D8B030D-6E8A-4147-A177-3AD203B41FA5}">
                      <a16:colId xmlns:a16="http://schemas.microsoft.com/office/drawing/2014/main" val="142194374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hours of TV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53239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455607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060780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971337"/>
                  </a:ext>
                </a:extLst>
              </a:tr>
            </a:tbl>
          </a:graphicData>
        </a:graphic>
      </p:graphicFrame>
      <p:sp>
        <p:nvSpPr>
          <p:cNvPr id="41037" name="Line 77">
            <a:extLst>
              <a:ext uri="{FF2B5EF4-FFF2-40B4-BE49-F238E27FC236}">
                <a16:creationId xmlns:a16="http://schemas.microsoft.com/office/drawing/2014/main" id="{19FF5A66-28E9-5C6F-D472-EEDBBA551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508500"/>
            <a:ext cx="358775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8" name="Line 78">
            <a:extLst>
              <a:ext uri="{FF2B5EF4-FFF2-40B4-BE49-F238E27FC236}">
                <a16:creationId xmlns:a16="http://schemas.microsoft.com/office/drawing/2014/main" id="{3AC0D41D-C6F2-94E3-094C-1B93A1688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5013325"/>
            <a:ext cx="358775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9" name="Line 79">
            <a:extLst>
              <a:ext uri="{FF2B5EF4-FFF2-40B4-BE49-F238E27FC236}">
                <a16:creationId xmlns:a16="http://schemas.microsoft.com/office/drawing/2014/main" id="{3B804123-C765-344D-D979-A4ABC770D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5516563"/>
            <a:ext cx="358775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0" name="Line 80">
            <a:extLst>
              <a:ext uri="{FF2B5EF4-FFF2-40B4-BE49-F238E27FC236}">
                <a16:creationId xmlns:a16="http://schemas.microsoft.com/office/drawing/2014/main" id="{68AFBD56-1B02-3D31-CA00-BA6A942B0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4005263"/>
            <a:ext cx="358775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A7FAFF87-BF35-2C55-75D0-1EE211803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-242888"/>
            <a:ext cx="6400800" cy="1219201"/>
          </a:xfrm>
        </p:spPr>
        <p:txBody>
          <a:bodyPr/>
          <a:lstStyle/>
          <a:p>
            <a:pPr algn="ctr"/>
            <a:r>
              <a:rPr lang="en-US" altLang="en-US"/>
              <a:t>Step 2</a:t>
            </a:r>
          </a:p>
        </p:txBody>
      </p:sp>
      <p:graphicFrame>
        <p:nvGraphicFramePr>
          <p:cNvPr id="44068" name="Group 36">
            <a:extLst>
              <a:ext uri="{FF2B5EF4-FFF2-40B4-BE49-F238E27FC236}">
                <a16:creationId xmlns:a16="http://schemas.microsoft.com/office/drawing/2014/main" id="{B5AE12A8-75A1-FE35-9BF9-DD04A2519AA9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79388" y="2997200"/>
          <a:ext cx="3743325" cy="2811463"/>
        </p:xfrm>
        <a:graphic>
          <a:graphicData uri="http://schemas.openxmlformats.org/drawingml/2006/table">
            <a:tbl>
              <a:tblPr rtl="1"/>
              <a:tblGrid>
                <a:gridCol w="1870075">
                  <a:extLst>
                    <a:ext uri="{9D8B030D-6E8A-4147-A177-3AD203B41FA5}">
                      <a16:colId xmlns:a16="http://schemas.microsoft.com/office/drawing/2014/main" val="2830764343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9198892"/>
                    </a:ext>
                  </a:extLst>
                </a:gridCol>
              </a:tblGrid>
              <a:tr h="973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hours of TV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71107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69832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98802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105745"/>
                  </a:ext>
                </a:extLst>
              </a:tr>
            </a:tbl>
          </a:graphicData>
        </a:graphic>
      </p:graphicFrame>
      <p:sp>
        <p:nvSpPr>
          <p:cNvPr id="44040" name="Rectangle 8">
            <a:extLst>
              <a:ext uri="{FF2B5EF4-FFF2-40B4-BE49-F238E27FC236}">
                <a16:creationId xmlns:a16="http://schemas.microsoft.com/office/drawing/2014/main" id="{C6B4D6E6-A360-4093-EF79-D44970ECE1B0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620713"/>
            <a:ext cx="8659813" cy="1223962"/>
          </a:xfrm>
          <a:solidFill>
            <a:srgbClr val="339933"/>
          </a:solidFill>
        </p:spPr>
        <p:txBody>
          <a:bodyPr/>
          <a:lstStyle/>
          <a:p>
            <a:pPr algn="l" rtl="0"/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Choose an appropriate scale and interval for the vertical axis. The greatest value on the scale should be at least as great as the greatest frequency.</a:t>
            </a:r>
          </a:p>
        </p:txBody>
      </p:sp>
      <p:graphicFrame>
        <p:nvGraphicFramePr>
          <p:cNvPr id="44069" name="Object 37">
            <a:extLst>
              <a:ext uri="{FF2B5EF4-FFF2-40B4-BE49-F238E27FC236}">
                <a16:creationId xmlns:a16="http://schemas.microsoft.com/office/drawing/2014/main" id="{31DF2F68-C9CA-D565-EE5C-CFCF75E2BF8C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133850" y="2049463"/>
          <a:ext cx="4583113" cy="432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591202" imgH="4333951" progId="MSGraph.Chart.8">
                  <p:embed followColorScheme="full"/>
                </p:oleObj>
              </mc:Choice>
              <mc:Fallback>
                <p:oleObj name="Chart" r:id="rId2" imgW="4591202" imgH="4333951" progId="MSGraph.Chart.8">
                  <p:embed followColorScheme="full"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2049463"/>
                        <a:ext cx="4583113" cy="432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FC211EE9-AE7E-BA4F-C176-447DCCB67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392738" cy="1219200"/>
          </a:xfrm>
        </p:spPr>
        <p:txBody>
          <a:bodyPr/>
          <a:lstStyle/>
          <a:p>
            <a:pPr algn="ctr"/>
            <a:r>
              <a:rPr lang="en-US" altLang="en-US"/>
              <a:t>Step 3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54E1CB2A-C0B8-FD7F-F623-4E982E57C7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4716463" cy="2665413"/>
          </a:xfrm>
          <a:solidFill>
            <a:srgbClr val="339933"/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a bar for each interval. The height of the bar is the frequency for that interval. Bars must touch but not overlap.</a:t>
            </a:r>
            <a:endParaRPr lang="ar-BH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rtl="0">
              <a:lnSpc>
                <a:spcPct val="90000"/>
              </a:lnSpc>
            </a:pPr>
            <a:r>
              <a:rPr lang="ar-BH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 the axes and give the graph title</a:t>
            </a:r>
            <a:endParaRPr lang="en-GB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8134" name="Object 6">
            <a:extLst>
              <a:ext uri="{FF2B5EF4-FFF2-40B4-BE49-F238E27FC236}">
                <a16:creationId xmlns:a16="http://schemas.microsoft.com/office/drawing/2014/main" id="{670B8216-F3D6-0248-57D0-C98866679156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643438" y="404813"/>
          <a:ext cx="4500562" cy="608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467600" imgH="10325100" progId="MSGraph.Chart.8">
                  <p:embed followColorScheme="full"/>
                </p:oleObj>
              </mc:Choice>
              <mc:Fallback>
                <p:oleObj name="Chart" r:id="rId2" imgW="7467600" imgH="103251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04813"/>
                        <a:ext cx="4500562" cy="608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4" name="Group 26">
            <a:extLst>
              <a:ext uri="{FF2B5EF4-FFF2-40B4-BE49-F238E27FC236}">
                <a16:creationId xmlns:a16="http://schemas.microsoft.com/office/drawing/2014/main" id="{FBE61F99-7EB7-4BD7-79D4-0197A3DB42D0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250825" y="3860800"/>
          <a:ext cx="4103688" cy="2811463"/>
        </p:xfrm>
        <a:graphic>
          <a:graphicData uri="http://schemas.openxmlformats.org/drawingml/2006/table">
            <a:tbl>
              <a:tblPr rtl="1"/>
              <a:tblGrid>
                <a:gridCol w="2049463">
                  <a:extLst>
                    <a:ext uri="{9D8B030D-6E8A-4147-A177-3AD203B41FA5}">
                      <a16:colId xmlns:a16="http://schemas.microsoft.com/office/drawing/2014/main" val="2336430918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524276686"/>
                    </a:ext>
                  </a:extLst>
                </a:gridCol>
              </a:tblGrid>
              <a:tr h="973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hours of TV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966186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61590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53090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8208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4" name="Object 6">
            <a:extLst>
              <a:ext uri="{FF2B5EF4-FFF2-40B4-BE49-F238E27FC236}">
                <a16:creationId xmlns:a16="http://schemas.microsoft.com/office/drawing/2014/main" id="{2B30E740-A1CC-9A41-9865-ECFE1A107EB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686050" y="404813"/>
          <a:ext cx="6111875" cy="645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486802" imgH="7905902" progId="MSGraph.Chart.8">
                  <p:embed followColorScheme="full"/>
                </p:oleObj>
              </mc:Choice>
              <mc:Fallback>
                <p:oleObj name="Chart" r:id="rId2" imgW="7486802" imgH="7905902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04813"/>
                        <a:ext cx="6111875" cy="645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7401EEA8-98B0-7075-E717-03CC74FC98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4800"/>
              <a:t>Can you now make a bar graph, double bar Graph and a histogram?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F8D7F795-BA80-BAAF-073A-2B2D48E40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1413" y="908050"/>
            <a:ext cx="6400800" cy="5072063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None/>
            </a:pPr>
            <a:r>
              <a:rPr lang="en-US" altLang="en-US"/>
              <a:t>The list below shows the results of a typing test in words per minute. Make a histogram of the data.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en-US"/>
              <a:t>62, 55, 68, 47, 50, 41, 62, 39, 54, 70, 56, 70, 56, 47, 71, 55, 60, 42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FFD2CE-D817-69F6-B7C5-C6871A7FD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What do you know about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8CDCCBC-3365-E29F-0F34-3558A92A8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 sz="4000"/>
              <a:t>bar graph?</a:t>
            </a:r>
          </a:p>
          <a:p>
            <a:pPr algn="l" rtl="0"/>
            <a:r>
              <a:rPr lang="en-US" altLang="en-US" sz="4000"/>
              <a:t>double bar graph?</a:t>
            </a:r>
          </a:p>
          <a:p>
            <a:pPr algn="l" rtl="0"/>
            <a:r>
              <a:rPr lang="en-US" altLang="en-US" sz="4000"/>
              <a:t>Histogram?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en-US" sz="4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92E73A5B-488B-6AC1-EC2C-BCC9138754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/>
              <a:t>The end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03C16EF-8182-899F-4990-36C39ADA6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Bar Graph</a:t>
            </a:r>
          </a:p>
        </p:txBody>
      </p:sp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D88C52C2-4B3A-381B-1E26-827D374047E8}"/>
              </a:ext>
            </a:extLst>
          </p:cNvPr>
          <p:cNvGraphicFramePr>
            <a:graphicFrameLocks noChangeAspect="1"/>
          </p:cNvGraphicFramePr>
          <p:nvPr>
            <p:ph type="chart" sz="half" idx="1"/>
          </p:nvPr>
        </p:nvGraphicFramePr>
        <p:xfrm>
          <a:off x="836613" y="1597025"/>
          <a:ext cx="4702175" cy="448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724400" imgH="4505249" progId="MSGraph.Chart.8">
                  <p:embed followColorScheme="full"/>
                </p:oleObj>
              </mc:Choice>
              <mc:Fallback>
                <p:oleObj name="Chart" r:id="rId2" imgW="4724400" imgH="4505249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597025"/>
                        <a:ext cx="4702175" cy="448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>
            <a:extLst>
              <a:ext uri="{FF2B5EF4-FFF2-40B4-BE49-F238E27FC236}">
                <a16:creationId xmlns:a16="http://schemas.microsoft.com/office/drawing/2014/main" id="{09A96239-D00E-D7D3-D2D4-7776808106E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800"/>
              <a:t>A bar graph can be used to display and compare data</a:t>
            </a:r>
          </a:p>
          <a:p>
            <a:pPr algn="l" rtl="0">
              <a:lnSpc>
                <a:spcPct val="90000"/>
              </a:lnSpc>
            </a:pPr>
            <a:r>
              <a:rPr lang="en-US" altLang="en-US" sz="2800"/>
              <a:t>The scale should include all the data values and be easily divided into equal intervals.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A659BA08-4AEC-32EC-596C-23B83063B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0"/>
            <a:ext cx="6400800" cy="1074738"/>
          </a:xfrm>
        </p:spPr>
        <p:txBody>
          <a:bodyPr/>
          <a:lstStyle/>
          <a:p>
            <a:pPr algn="ctr"/>
            <a:r>
              <a:rPr lang="en-US" altLang="en-US" sz="3200"/>
              <a:t>How to interpret a Bar Graph?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9F82A69-DC96-B215-4997-D26D1426C4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565400"/>
            <a:ext cx="3340100" cy="4105275"/>
          </a:xfrm>
          <a:solidFill>
            <a:srgbClr val="339933"/>
          </a:solidFill>
        </p:spPr>
        <p:txBody>
          <a:bodyPr/>
          <a:lstStyle/>
          <a:p>
            <a:pPr algn="l" rtl="0"/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many of Mr. Snowden’s students are band members?</a:t>
            </a:r>
          </a:p>
          <a:p>
            <a:pPr algn="l" rtl="0"/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many of Mr. Snowden’s students are not band members?</a:t>
            </a:r>
          </a:p>
        </p:txBody>
      </p:sp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D75E105A-EB9E-A65B-B3E4-FF005A155AE5}"/>
              </a:ext>
            </a:extLst>
          </p:cNvPr>
          <p:cNvGraphicFramePr>
            <a:graphicFrameLocks noChangeAspect="1"/>
          </p:cNvGraphicFramePr>
          <p:nvPr>
            <p:ph type="chart" sz="half" idx="2"/>
          </p:nvPr>
        </p:nvGraphicFramePr>
        <p:xfrm>
          <a:off x="4716463" y="2349500"/>
          <a:ext cx="4114800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124249" imgH="4191000" progId="MSGraph.Chart.8">
                  <p:embed followColorScheme="full"/>
                </p:oleObj>
              </mc:Choice>
              <mc:Fallback>
                <p:oleObj name="Chart" r:id="rId2" imgW="4124249" imgH="41910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349500"/>
                        <a:ext cx="4114800" cy="418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7">
            <a:extLst>
              <a:ext uri="{FF2B5EF4-FFF2-40B4-BE49-F238E27FC236}">
                <a16:creationId xmlns:a16="http://schemas.microsoft.com/office/drawing/2014/main" id="{D1FECA83-97C5-3F94-C38B-56A437521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125538"/>
            <a:ext cx="63357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The bar graph shows Mr. Snowden’s students by gender and band membership.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 animBg="1"/>
      <p:bldP spid="194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14F0C94-3691-D413-F946-88E309F97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Double Bar Graph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E0545FCD-966A-C8B3-E3C5-A99E03C174FF}"/>
              </a:ext>
            </a:extLst>
          </p:cNvPr>
          <p:cNvGraphicFramePr>
            <a:graphicFrameLocks noChangeAspect="1"/>
          </p:cNvGraphicFramePr>
          <p:nvPr>
            <p:ph type="chart" sz="half" idx="1"/>
          </p:nvPr>
        </p:nvGraphicFramePr>
        <p:xfrm>
          <a:off x="2438400" y="1600200"/>
          <a:ext cx="3124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3124200" imgH="4495800" progId="MSGraph.Chart.8">
                  <p:embed followColorScheme="full"/>
                </p:oleObj>
              </mc:Choice>
              <mc:Fallback>
                <p:oleObj name="Chart" r:id="rId2" imgW="3124200" imgH="44958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31242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>
            <a:extLst>
              <a:ext uri="{FF2B5EF4-FFF2-40B4-BE49-F238E27FC236}">
                <a16:creationId xmlns:a16="http://schemas.microsoft.com/office/drawing/2014/main" id="{296835CB-3C50-90E4-93A8-83A55D0F99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altLang="en-US" sz="2800"/>
              <a:t>Can be used to compare two related sets of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0" grpId="1"/>
      <p:bldOleChart spid="22532" grpId="0"/>
      <p:bldP spid="225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40336A43-2FAB-441A-10B5-78295C0AA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How to make a Double-Bar Graph?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14FB950-62FB-F988-68F3-0DC3482926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987675" y="1773238"/>
            <a:ext cx="5329238" cy="4464050"/>
          </a:xfrm>
          <a:solidFill>
            <a:srgbClr val="339933"/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Choose a scale and interval for the vertical axis.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a pair of bars for each country’s data. Use different colors to show males and females.</a:t>
            </a:r>
            <a:endParaRPr lang="ar-BH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rtl="0">
              <a:lnSpc>
                <a:spcPct val="90000"/>
              </a:lnSpc>
            </a:pPr>
            <a:r>
              <a:rPr lang="ar-BH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 the axes and   give the graph a title</a:t>
            </a: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a key to show what each bar represents.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2" name="Rectangle 26">
            <a:extLst>
              <a:ext uri="{FF2B5EF4-FFF2-40B4-BE49-F238E27FC236}">
                <a16:creationId xmlns:a16="http://schemas.microsoft.com/office/drawing/2014/main" id="{516B7A1E-FD4E-A869-FAD1-3A88ED8BB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6400800" cy="1219200"/>
          </a:xfrm>
        </p:spPr>
        <p:txBody>
          <a:bodyPr/>
          <a:lstStyle/>
          <a:p>
            <a:pPr algn="ctr"/>
            <a:r>
              <a:rPr lang="ar-BH" altLang="en-US" sz="3200"/>
              <a:t>The table shows the highway speed limits on interstate roads </a:t>
            </a:r>
            <a:r>
              <a:rPr lang="en-US" altLang="en-US" sz="3200"/>
              <a:t> .</a:t>
            </a:r>
            <a:r>
              <a:rPr lang="ar-BH" altLang="en-US" sz="3200"/>
              <a:t>within three states</a:t>
            </a:r>
            <a:endParaRPr lang="en-GB" altLang="en-US" sz="3200"/>
          </a:p>
        </p:txBody>
      </p:sp>
      <p:graphicFrame>
        <p:nvGraphicFramePr>
          <p:cNvPr id="34820" name="Group 4">
            <a:extLst>
              <a:ext uri="{FF2B5EF4-FFF2-40B4-BE49-F238E27FC236}">
                <a16:creationId xmlns:a16="http://schemas.microsoft.com/office/drawing/2014/main" id="{34AB80A8-1A68-D78A-F145-C760AD262A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84438" y="1916113"/>
          <a:ext cx="6400800" cy="4495800"/>
        </p:xfrm>
        <a:graphic>
          <a:graphicData uri="http://schemas.openxmlformats.org/drawingml/2006/table">
            <a:tbl>
              <a:tblPr rtl="1"/>
              <a:tblGrid>
                <a:gridCol w="2005013">
                  <a:extLst>
                    <a:ext uri="{9D8B030D-6E8A-4147-A177-3AD203B41FA5}">
                      <a16:colId xmlns:a16="http://schemas.microsoft.com/office/drawing/2014/main" val="3690556343"/>
                    </a:ext>
                  </a:extLst>
                </a:gridCol>
                <a:gridCol w="2001837">
                  <a:extLst>
                    <a:ext uri="{9D8B030D-6E8A-4147-A177-3AD203B41FA5}">
                      <a16:colId xmlns:a16="http://schemas.microsoft.com/office/drawing/2014/main" val="1240960493"/>
                    </a:ext>
                  </a:extLst>
                </a:gridCol>
                <a:gridCol w="2393950">
                  <a:extLst>
                    <a:ext uri="{9D8B030D-6E8A-4147-A177-3AD203B41FA5}">
                      <a16:colId xmlns:a16="http://schemas.microsoft.com/office/drawing/2014/main" val="1382047643"/>
                    </a:ext>
                  </a:extLst>
                </a:gridCol>
              </a:tblGrid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BH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87438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42297"/>
                  </a:ext>
                </a:extLst>
              </a:tr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079582"/>
                  </a:ext>
                </a:extLst>
              </a:tr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47744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BBFAB70B-2C63-1809-A3FB-2AB477FD0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1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340E41DC-6FCC-F71E-AA7B-08C6DC5334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557338"/>
            <a:ext cx="3124200" cy="1900237"/>
          </a:xfrm>
          <a:solidFill>
            <a:srgbClr val="339933"/>
          </a:solidFill>
        </p:spPr>
        <p:txBody>
          <a:bodyPr/>
          <a:lstStyle/>
          <a:p>
            <a:pPr algn="l" rtl="0"/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Choose a scale and interval for the vertical axis.</a:t>
            </a:r>
          </a:p>
          <a:p>
            <a:pPr algn="l" rtl="0"/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id="{0AE80277-F50B-F746-9185-06598241E4DD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868863" y="1412875"/>
          <a:ext cx="42751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3905402" imgH="4495800" progId="MSGraph.Chart.8">
                  <p:embed followColorScheme="full"/>
                </p:oleObj>
              </mc:Choice>
              <mc:Fallback>
                <p:oleObj name="Chart" r:id="rId2" imgW="3905402" imgH="44958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1412875"/>
                        <a:ext cx="4275137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6" name="Group 32">
            <a:extLst>
              <a:ext uri="{FF2B5EF4-FFF2-40B4-BE49-F238E27FC236}">
                <a16:creationId xmlns:a16="http://schemas.microsoft.com/office/drawing/2014/main" id="{56D1C2E7-BC33-190B-C9F8-C9EA3F792B52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539750" y="4076700"/>
          <a:ext cx="4276725" cy="2443163"/>
        </p:xfrm>
        <a:graphic>
          <a:graphicData uri="http://schemas.openxmlformats.org/drawingml/2006/table">
            <a:tbl>
              <a:tblPr rtl="1"/>
              <a:tblGrid>
                <a:gridCol w="1338262">
                  <a:extLst>
                    <a:ext uri="{9D8B030D-6E8A-4147-A177-3AD203B41FA5}">
                      <a16:colId xmlns:a16="http://schemas.microsoft.com/office/drawing/2014/main" val="2054944133"/>
                    </a:ext>
                  </a:extLst>
                </a:gridCol>
                <a:gridCol w="1338263">
                  <a:extLst>
                    <a:ext uri="{9D8B030D-6E8A-4147-A177-3AD203B41FA5}">
                      <a16:colId xmlns:a16="http://schemas.microsoft.com/office/drawing/2014/main" val="10029904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4824693"/>
                    </a:ext>
                  </a:extLst>
                </a:gridCol>
              </a:tblGrid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BH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03354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110561"/>
                  </a:ext>
                </a:extLst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00860"/>
                  </a:ext>
                </a:extLst>
              </a:tr>
              <a:tr h="798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57408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>
            <a:extLst>
              <a:ext uri="{FF2B5EF4-FFF2-40B4-BE49-F238E27FC236}">
                <a16:creationId xmlns:a16="http://schemas.microsoft.com/office/drawing/2014/main" id="{9758B23F-BDC1-92FE-6CC8-F26FFA57D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2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DE69AC75-0A75-8320-BE6E-AFF44979E9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67175" y="404813"/>
            <a:ext cx="4824413" cy="1368425"/>
          </a:xfrm>
          <a:solidFill>
            <a:srgbClr val="339933"/>
          </a:solidFill>
        </p:spPr>
        <p:txBody>
          <a:bodyPr/>
          <a:lstStyle/>
          <a:p>
            <a:pPr algn="l" rtl="0"/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a pair of bars for each state’s data. Use different colors to show urban and rural.</a:t>
            </a:r>
            <a:endParaRPr lang="ar-BH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rtl="0">
              <a:buFont typeface="Wingdings" panose="05000000000000000000" pitchFamily="2" charset="2"/>
              <a:buNone/>
            </a:pPr>
            <a:endParaRPr lang="en-GB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08A4F674-2BF8-1A2A-2B3F-B5B740E7F508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356100" y="1916113"/>
          <a:ext cx="4591050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105400" imgH="4400702" progId="MSGraph.Chart.8">
                  <p:embed followColorScheme="full"/>
                </p:oleObj>
              </mc:Choice>
              <mc:Fallback>
                <p:oleObj name="Chart" r:id="rId2" imgW="5105400" imgH="4400702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916113"/>
                        <a:ext cx="4591050" cy="456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3" name="Group 31">
            <a:extLst>
              <a:ext uri="{FF2B5EF4-FFF2-40B4-BE49-F238E27FC236}">
                <a16:creationId xmlns:a16="http://schemas.microsoft.com/office/drawing/2014/main" id="{40616C49-A082-B6E4-2A9F-0514AA332DC2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179388" y="2492375"/>
          <a:ext cx="4033837" cy="2171700"/>
        </p:xfrm>
        <a:graphic>
          <a:graphicData uri="http://schemas.openxmlformats.org/drawingml/2006/table">
            <a:tbl>
              <a:tblPr rtl="1"/>
              <a:tblGrid>
                <a:gridCol w="1262062">
                  <a:extLst>
                    <a:ext uri="{9D8B030D-6E8A-4147-A177-3AD203B41FA5}">
                      <a16:colId xmlns:a16="http://schemas.microsoft.com/office/drawing/2014/main" val="2957355437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991376397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582501697"/>
                    </a:ext>
                  </a:extLst>
                </a:gridCol>
              </a:tblGrid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BH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421394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8807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517459"/>
                  </a:ext>
                </a:extLst>
              </a:tr>
              <a:tr h="709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mi/h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55mi/h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8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1232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172</TotalTime>
  <Words>666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Times New Roman</vt:lpstr>
      <vt:lpstr>Proposal</vt:lpstr>
      <vt:lpstr>Microsoft Graph Chart</vt:lpstr>
      <vt:lpstr>Bar Graphs and Histograms</vt:lpstr>
      <vt:lpstr>What do you know about</vt:lpstr>
      <vt:lpstr>Bar Graph</vt:lpstr>
      <vt:lpstr>How to interpret a Bar Graph?</vt:lpstr>
      <vt:lpstr>Double Bar Graph</vt:lpstr>
      <vt:lpstr>How to make a Double-Bar Graph?</vt:lpstr>
      <vt:lpstr>The table shows the highway speed limits on interstate roads  .within three states</vt:lpstr>
      <vt:lpstr>Step 1</vt:lpstr>
      <vt:lpstr>Step 2</vt:lpstr>
      <vt:lpstr>Step 3 and 4</vt:lpstr>
      <vt:lpstr>Histogram</vt:lpstr>
      <vt:lpstr>How to make a histogram?</vt:lpstr>
      <vt:lpstr>The table below shows the number of hours students watch TV in one week Make a histogram of all the data.</vt:lpstr>
      <vt:lpstr>Step 1</vt:lpstr>
      <vt:lpstr>Step 2</vt:lpstr>
      <vt:lpstr>Step 3</vt:lpstr>
      <vt:lpstr>PowerPoint Presentation</vt:lpstr>
      <vt:lpstr>Can you now make a bar graph, double bar Graph and a histogram?</vt:lpstr>
      <vt:lpstr>PowerPoint Presentation</vt:lpstr>
      <vt:lpstr>The end</vt:lpstr>
    </vt:vector>
  </TitlesOfParts>
  <Company>ECG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Graphs and Histograms</dc:title>
  <dc:creator>Princess</dc:creator>
  <cp:lastModifiedBy>Nayan GRIFFITHS</cp:lastModifiedBy>
  <cp:revision>12</cp:revision>
  <dcterms:created xsi:type="dcterms:W3CDTF">2006-10-31T13:29:24Z</dcterms:created>
  <dcterms:modified xsi:type="dcterms:W3CDTF">2023-03-24T13:33:23Z</dcterms:modified>
</cp:coreProperties>
</file>